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15" r:id="rId2"/>
    <p:sldId id="302" r:id="rId3"/>
    <p:sldId id="306" r:id="rId4"/>
    <p:sldId id="311" r:id="rId5"/>
    <p:sldId id="314" r:id="rId6"/>
    <p:sldId id="317" r:id="rId7"/>
    <p:sldId id="303" r:id="rId8"/>
    <p:sldId id="318" r:id="rId9"/>
    <p:sldId id="312" r:id="rId10"/>
    <p:sldId id="316" r:id="rId11"/>
    <p:sldId id="313" r:id="rId12"/>
    <p:sldId id="309" r:id="rId13"/>
    <p:sldId id="305" r:id="rId14"/>
    <p:sldId id="310" r:id="rId15"/>
    <p:sldId id="308" r:id="rId16"/>
    <p:sldId id="294" r:id="rId1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13"/>
    <p:restoredTop sz="94694"/>
  </p:normalViewPr>
  <p:slideViewPr>
    <p:cSldViewPr snapToGrid="0">
      <p:cViewPr varScale="1">
        <p:scale>
          <a:sx n="98" d="100"/>
          <a:sy n="98" d="100"/>
        </p:scale>
        <p:origin x="19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9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1" cy="1478100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0025" y="3080149"/>
            <a:ext cx="5612701" cy="116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Google Shape;20;p3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Single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5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6;p16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63" name="Google Shape;130;p18" descr="Google Shape;13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73" name="Google Shape;137;p19" descr="Google Shape;137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83" name="Google Shape;145;p20" descr="Google Shape;145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9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93" name="Google Shape;152;p21" descr="Google Shape;152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03" name="Google Shape;159;p22" descr="Google Shape;159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13" name="Google Shape;166;p23" descr="Google Shape;166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00023" y="1877749"/>
            <a:ext cx="1891501" cy="1478101"/>
          </a:xfrm>
          <a:prstGeom prst="rect">
            <a:avLst/>
          </a:prstGeom>
        </p:spPr>
        <p:txBody>
          <a:bodyPr anchor="ctr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3;p5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23" name="Google Shape;173;p24" descr="Google Shape;17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77;p25" descr="Google Shape;17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43" name="Google Shape;187;p26" descr="Google Shape;18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91;p27" descr="Google Shape;19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63" name="Google Shape;201;p28" descr="Google Shape;201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73" name="Google Shape;208;p29" descr="Google Shape;208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83" name="Google Shape;215;p30" descr="Google Shape;215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93" name="Google Shape;222;p31" descr="Google Shape;22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03" name="Google Shape;229;p32" descr="Google Shape;229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13" name="Google Shape;236;p33" descr="Google Shape;236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05839"/>
            <a:ext cx="76248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40;p6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23" name="Google Shape;243;p34" descr="Google Shape;24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33" name="Google Shape;250;p35" descr="Google Shape;25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43" name="Google Shape;259;p36" descr="Google Shape;259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7192">
            <a:off x="5460339" y="800539"/>
            <a:ext cx="3516175" cy="351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61;p37"/>
          <p:cNvSpPr/>
          <p:nvPr/>
        </p:nvSpPr>
        <p:spPr>
          <a:xfrm>
            <a:off x="560070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89375" y="2698999"/>
            <a:ext cx="28923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68;p38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7025" y="2698999"/>
            <a:ext cx="28746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04;p43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5;p8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Google Shape;57;p8"/>
          <p:cNvSpPr txBox="1">
            <a:spLocks noGrp="1"/>
          </p:cNvSpPr>
          <p:nvPr>
            <p:ph type="body" sz="quarter" idx="21"/>
          </p:nvPr>
        </p:nvSpPr>
        <p:spPr>
          <a:xfrm>
            <a:off x="3079677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6" name="Google Shape;58;p8"/>
          <p:cNvSpPr txBox="1">
            <a:spLocks noGrp="1"/>
          </p:cNvSpPr>
          <p:nvPr>
            <p:ph type="body" sz="quarter" idx="22"/>
          </p:nvPr>
        </p:nvSpPr>
        <p:spPr>
          <a:xfrm>
            <a:off x="5930756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17;p44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0;p45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3424" y="914400"/>
            <a:ext cx="3070201" cy="333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53;p46"/>
          <p:cNvSpPr/>
          <p:nvPr/>
        </p:nvSpPr>
        <p:spPr>
          <a:xfrm>
            <a:off x="240025" y="10203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Google Shape;354;p46"/>
          <p:cNvSpPr/>
          <p:nvPr/>
        </p:nvSpPr>
        <p:spPr>
          <a:xfrm>
            <a:off x="240025" y="196523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0" name="Google Shape;355;p46"/>
          <p:cNvSpPr/>
          <p:nvPr/>
        </p:nvSpPr>
        <p:spPr>
          <a:xfrm>
            <a:off x="240025" y="287298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1" name="Google Shape;356;p46"/>
          <p:cNvSpPr/>
          <p:nvPr/>
        </p:nvSpPr>
        <p:spPr>
          <a:xfrm>
            <a:off x="240025" y="37712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Google Shape;365;p46"/>
          <p:cNvSpPr/>
          <p:nvPr/>
        </p:nvSpPr>
        <p:spPr>
          <a:xfrm>
            <a:off x="4572000" y="10203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Google Shape;366;p46"/>
          <p:cNvSpPr/>
          <p:nvPr/>
        </p:nvSpPr>
        <p:spPr>
          <a:xfrm>
            <a:off x="4572000" y="196523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Google Shape;367;p46"/>
          <p:cNvSpPr/>
          <p:nvPr/>
        </p:nvSpPr>
        <p:spPr>
          <a:xfrm>
            <a:off x="4572000" y="287298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Google Shape;368;p46"/>
          <p:cNvSpPr/>
          <p:nvPr/>
        </p:nvSpPr>
        <p:spPr>
          <a:xfrm>
            <a:off x="4572000" y="37712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372;p47"/>
          <p:cNvSpPr/>
          <p:nvPr/>
        </p:nvSpPr>
        <p:spPr>
          <a:xfrm flipH="1">
            <a:off x="3453715" y="847989"/>
            <a:ext cx="1" cy="3443401"/>
          </a:xfrm>
          <a:prstGeom prst="line">
            <a:avLst/>
          </a:prstGeom>
          <a:ln w="12700">
            <a:solidFill>
              <a:srgbClr val="A5A5A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43812" y="1369180"/>
            <a:ext cx="4742702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1pPr>
            <a:lvl2pPr marL="342900" indent="24765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2pPr>
            <a:lvl3pPr marL="342900" indent="7239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3pPr>
            <a:lvl4pPr marL="342900" indent="11811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4pPr>
            <a:lvl5pPr marL="342900" indent="16383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D8FE2"/>
                </a:solidFill>
              </a:defRPr>
            </a:pPr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06;p52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Google Shape;409;p52"/>
          <p:cNvSpPr/>
          <p:nvPr/>
        </p:nvSpPr>
        <p:spPr>
          <a:xfrm>
            <a:off x="4579199" y="822638"/>
            <a:ext cx="3593101" cy="36024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9950" y="2698999"/>
            <a:ext cx="2871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Google Shape;416;p53"/>
          <p:cNvSpPr/>
          <p:nvPr/>
        </p:nvSpPr>
        <p:spPr>
          <a:xfrm>
            <a:off x="-1" y="0"/>
            <a:ext cx="5496602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Google Shape;423;p54"/>
          <p:cNvSpPr/>
          <p:nvPr/>
        </p:nvSpPr>
        <p:spPr>
          <a:xfrm>
            <a:off x="3668531" y="0"/>
            <a:ext cx="5496601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429;p56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1643"/>
            <a:ext cx="34695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3;p9"/>
          <p:cNvSpPr txBox="1">
            <a:spLocks noGrp="1"/>
          </p:cNvSpPr>
          <p:nvPr>
            <p:ph type="body" sz="quarter" idx="21"/>
          </p:nvPr>
        </p:nvSpPr>
        <p:spPr>
          <a:xfrm>
            <a:off x="4412868" y="1001644"/>
            <a:ext cx="3469501" cy="168719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6" name="Google Shape;64;p9"/>
          <p:cNvSpPr txBox="1">
            <a:spLocks noGrp="1"/>
          </p:cNvSpPr>
          <p:nvPr>
            <p:ph type="body" sz="quarter" idx="22"/>
          </p:nvPr>
        </p:nvSpPr>
        <p:spPr>
          <a:xfrm>
            <a:off x="228599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Google Shape;65;p9"/>
          <p:cNvSpPr txBox="1">
            <a:spLocks noGrp="1"/>
          </p:cNvSpPr>
          <p:nvPr>
            <p:ph type="body" sz="quarter" idx="23"/>
          </p:nvPr>
        </p:nvSpPr>
        <p:spPr>
          <a:xfrm>
            <a:off x="4412868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79" name="Google Shape;67;p9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434;p57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439;p58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44;p59"/>
          <p:cNvSpPr/>
          <p:nvPr/>
        </p:nvSpPr>
        <p:spPr>
          <a:xfrm flipH="1">
            <a:off x="3755699" y="0"/>
            <a:ext cx="5388302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49;p60"/>
          <p:cNvSpPr/>
          <p:nvPr/>
        </p:nvSpPr>
        <p:spPr>
          <a:xfrm flipH="1">
            <a:off x="3755571" y="0"/>
            <a:ext cx="1" cy="5143501"/>
          </a:xfrm>
          <a:prstGeom prst="line">
            <a:avLst/>
          </a:prstGeom>
          <a:ln w="12700">
            <a:solidFill>
              <a:srgbClr val="7F8FA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320040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458;p61"/>
          <p:cNvSpPr/>
          <p:nvPr/>
        </p:nvSpPr>
        <p:spPr>
          <a:xfrm>
            <a:off x="6550" y="4861750"/>
            <a:ext cx="2889600" cy="2817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72;p10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3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0;p11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8;p12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hit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6;p13"/>
          <p:cNvSpPr/>
          <p:nvPr/>
        </p:nvSpPr>
        <p:spPr>
          <a:xfrm>
            <a:off x="3543301" y="-2"/>
            <a:ext cx="56007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andalf.lakera.ai/" TargetMode="Externa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busgreyling.medium.com/contrastive-chain-of-thought-prompting-cc8c5b75a6e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4219-CB07-A772-B8B6-ABEFAD76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53" y="1639388"/>
            <a:ext cx="3562405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Ask questions carefully when seeking answers.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93232-C18B-F422-F4F9-2B547F25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18857" y="-1"/>
            <a:ext cx="5225143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29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41"/>
          <a:stretch/>
        </p:blipFill>
        <p:spPr>
          <a:xfrm>
            <a:off x="225824" y="663030"/>
            <a:ext cx="7772400" cy="160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E817F-EBCD-3BAA-3EA8-7C4701F6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491590"/>
            <a:ext cx="4240040" cy="1913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2ED62-7670-BE37-675B-E1A5DA07C8BC}"/>
              </a:ext>
            </a:extLst>
          </p:cNvPr>
          <p:cNvSpPr txBox="1"/>
          <p:nvPr/>
        </p:nvSpPr>
        <p:spPr>
          <a:xfrm>
            <a:off x="6575754" y="4773595"/>
            <a:ext cx="2404960" cy="307775"/>
          </a:xfrm>
          <a:prstGeom prst="rect">
            <a:avLst/>
          </a:prstGeom>
          <a:solidFill>
            <a:srgbClr val="FF4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 couldn’t find 2023 data!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74F8D-08FE-4154-9FDB-6A829B2B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24" y="2491590"/>
            <a:ext cx="4240040" cy="19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144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0C7-9A01-37AC-2B4C-B91F962A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533252"/>
            <a:ext cx="3456269" cy="1830434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usually censored to avoid bias &amp; offensive content.  Jailbreak prompts exist to overcome censorship.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8A2E-F48B-DA2F-2F90-9C6FC2BA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34" y="0"/>
            <a:ext cx="5059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75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8DE6-AFDA-2454-A1D3-DDF29B9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2E747-EA27-AF60-4C7A-F274D860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23209"/>
            <a:ext cx="7772400" cy="32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41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919F-689A-BD2A-6BFA-1DF884CE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074F-A1DB-A1DC-50A2-4A1132B0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1028"/>
            <a:ext cx="5141771" cy="4134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F745BC-D6B4-4366-7880-68EB0D4AE1B3}"/>
              </a:ext>
            </a:extLst>
          </p:cNvPr>
          <p:cNvSpPr/>
          <p:nvPr/>
        </p:nvSpPr>
        <p:spPr>
          <a:xfrm>
            <a:off x="5829300" y="3494314"/>
            <a:ext cx="963386" cy="195944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AAE36-22D5-02CA-9637-A2A60478A6CE}"/>
              </a:ext>
            </a:extLst>
          </p:cNvPr>
          <p:cNvSpPr/>
          <p:nvPr/>
        </p:nvSpPr>
        <p:spPr>
          <a:xfrm>
            <a:off x="3956957" y="3687537"/>
            <a:ext cx="508907" cy="133349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438C2-E5C8-205D-ADE1-FE3EA1AD5980}"/>
              </a:ext>
            </a:extLst>
          </p:cNvPr>
          <p:cNvSpPr/>
          <p:nvPr/>
        </p:nvSpPr>
        <p:spPr>
          <a:xfrm>
            <a:off x="2770414" y="4035880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E6D-DD11-BF5E-F82C-AA4C7B95A358}"/>
              </a:ext>
            </a:extLst>
          </p:cNvPr>
          <p:cNvSpPr/>
          <p:nvPr/>
        </p:nvSpPr>
        <p:spPr>
          <a:xfrm>
            <a:off x="4939393" y="1722666"/>
            <a:ext cx="1540328" cy="13062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B73B3-A760-E530-B976-D97CECDA2FF9}"/>
              </a:ext>
            </a:extLst>
          </p:cNvPr>
          <p:cNvSpPr/>
          <p:nvPr/>
        </p:nvSpPr>
        <p:spPr>
          <a:xfrm>
            <a:off x="5829300" y="2203908"/>
            <a:ext cx="1001486" cy="119741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5490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0B44-4C20-3870-F596-1D4A5F9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a basic jailbreak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31612-3268-1590-BAAB-03A1064295F1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D_Gemma_DecompRecon_Jailbreak.txt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44BD4-B4A0-63FF-D792-C03DEFF1F476}"/>
              </a:ext>
            </a:extLst>
          </p:cNvPr>
          <p:cNvSpPr txBox="1"/>
          <p:nvPr/>
        </p:nvSpPr>
        <p:spPr>
          <a:xfrm>
            <a:off x="302076" y="1263693"/>
            <a:ext cx="6955973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Open up the text file.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Copy the text file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chemeClr val="accent1"/>
                </a:solidFill>
              </a:rPr>
              <a:t>In R, overwrite your prompt object using DOUBLE quote for the string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820A0-5FB0-ABBC-99F9-D481F59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6" y="2022684"/>
            <a:ext cx="2476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92941-57DB-7867-5632-0D1D1622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6" y="2534888"/>
            <a:ext cx="5110843" cy="1657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09923-9824-F226-71E9-F1E2C75D9178}"/>
              </a:ext>
            </a:extLst>
          </p:cNvPr>
          <p:cNvSpPr txBox="1"/>
          <p:nvPr/>
        </p:nvSpPr>
        <p:spPr>
          <a:xfrm>
            <a:off x="225824" y="4475429"/>
            <a:ext cx="695597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accent1"/>
                </a:solidFill>
              </a:rPr>
              <a:t>4. Using this new prompt object rerun your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-studio script.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755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210-E6D1-543C-4F5F-4D3DCAE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multiple jailbreak prompts, be aware people use them in production systems! Don’t do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BC4F0-A858-2EC5-A432-840B0E56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26792" r="9812"/>
          <a:stretch/>
        </p:blipFill>
        <p:spPr>
          <a:xfrm>
            <a:off x="80179" y="1812472"/>
            <a:ext cx="2835337" cy="2049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EF727-267E-6E6A-BACA-B4C00AFF3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4"/>
          <a:stretch/>
        </p:blipFill>
        <p:spPr>
          <a:xfrm>
            <a:off x="3019493" y="1722664"/>
            <a:ext cx="3208993" cy="2893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4761-1466-249A-5199-F22E8EA5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57" y="2026991"/>
            <a:ext cx="2745364" cy="1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2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133F-8533-B07E-3596-B4D024E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Thus, LLM security &amp; observability is an emerging business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50DA-B7B5-8D87-583E-06901818F282}"/>
              </a:ext>
            </a:extLst>
          </p:cNvPr>
          <p:cNvSpPr txBox="1"/>
          <p:nvPr/>
        </p:nvSpPr>
        <p:spPr>
          <a:xfrm>
            <a:off x="152400" y="4620280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AFAFF"/>
                </a:solidFill>
                <a:hlinkClick r:id="rId2"/>
              </a:rPr>
              <a:t>https://gandalf.lakera.ai/</a:t>
            </a:r>
            <a:endParaRPr lang="en-US" dirty="0">
              <a:solidFill>
                <a:srgbClr val="FAFAFF"/>
              </a:solidFill>
            </a:endParaRPr>
          </a:p>
          <a:p>
            <a:endParaRPr lang="en-US" dirty="0">
              <a:solidFill>
                <a:srgbClr val="FAFA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8A731-12F8-4589-CECD-7964530D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66" y="675640"/>
            <a:ext cx="43307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99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A54-94CA-7647-F5A2-AE2D1C9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Prompt – Use the R script to follow this format.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43A1-7B17-DA78-CB13-00EDA7D26F84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Simple question with an instruction and specificity.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43AA9-9297-0F97-A0D5-E7C58BD2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49105"/>
            <a:ext cx="7772400" cy="1045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37693-C68C-4F4A-D13B-910D03FE90A6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B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_examplePrompts.txt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0860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B8D9-FB0C-815B-EF2A-894ED6DE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097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script, add positive and negative examples to the prompt.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9B0B7-3516-C772-A397-534F35DB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13521"/>
            <a:ext cx="7772400" cy="9164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06F18-0606-E456-3EA9-B76FF9F1A6A9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adds positive vectors for comedy and subtracts vectors related to violent and horror.  The result is honed when searching for tokens for the response.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Keep in mind we’re using a VERY simplistic model</a:t>
            </a:r>
          </a:p>
        </p:txBody>
      </p:sp>
    </p:spTree>
    <p:extLst>
      <p:ext uri="{BB962C8B-B14F-4D97-AF65-F5344CB8AC3E}">
        <p14:creationId xmlns:p14="http://schemas.microsoft.com/office/powerpoint/2010/main" val="27032377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C1B8-7184-72B4-20B8-FFB2006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7EEE-E9DF-2B1D-ED46-442ED90F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60871"/>
            <a:ext cx="7772400" cy="4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27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0E4B-E1BB-27EC-A16B-40104776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Contrastive Chain of thought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74876-4A2F-E081-149B-102F135B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35" y="731160"/>
            <a:ext cx="6417129" cy="3786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F53-F0D1-99C3-344D-04216F165493}"/>
              </a:ext>
            </a:extLst>
          </p:cNvPr>
          <p:cNvSpPr txBox="1"/>
          <p:nvPr/>
        </p:nvSpPr>
        <p:spPr>
          <a:xfrm>
            <a:off x="1289957" y="4517321"/>
            <a:ext cx="64171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https://cobusgreyling.medium.com/contrastive-chain-of-thought-prompting-cc8c5b75a6e0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64290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A2E7-9F4C-4E23-C72B-CD29C9BF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59DEC-814C-5ECD-A7E9-47A20A26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2905"/>
            <a:ext cx="7772400" cy="17576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E2FEE-A2E4-C036-9F1C-F68A2FD9BCCE}"/>
              </a:ext>
            </a:extLst>
          </p:cNvPr>
          <p:cNvSpPr/>
          <p:nvPr/>
        </p:nvSpPr>
        <p:spPr>
          <a:xfrm>
            <a:off x="310243" y="4277734"/>
            <a:ext cx="8376558" cy="52321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This shows some example math and some poorly ordered math.  This is trying to negate some specific ordering and math combinations.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5872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43D-2F4E-1F62-A819-4F1F170B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E1F34-69CB-B638-65EC-0326B0A84B56}"/>
              </a:ext>
            </a:extLst>
          </p:cNvPr>
          <p:cNvSpPr/>
          <p:nvPr/>
        </p:nvSpPr>
        <p:spPr>
          <a:xfrm>
            <a:off x="310243" y="4385455"/>
            <a:ext cx="8376558" cy="307775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AFAFF"/>
                </a:solidFill>
              </a:rPr>
              <a:t>There are multiple best-practice frameworks online.  COSTAR is just one and requires a lot of effort.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C18C80-CBBF-B0C0-A553-B4CA6A8346A9}"/>
              </a:ext>
            </a:extLst>
          </p:cNvPr>
          <p:cNvSpPr/>
          <p:nvPr/>
        </p:nvSpPr>
        <p:spPr>
          <a:xfrm>
            <a:off x="310243" y="915748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Context 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background information helps the LLM understand the specific scenario.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5336-6C7F-B748-F35F-911F8791498E}"/>
              </a:ext>
            </a:extLst>
          </p:cNvPr>
          <p:cNvSpPr/>
          <p:nvPr/>
        </p:nvSpPr>
        <p:spPr>
          <a:xfrm>
            <a:off x="310243" y="1495607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Objective (O):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Clearly defining the task directs the LLM’s focus.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EDC71-05A3-159F-DFC9-62FC02E366DA}"/>
              </a:ext>
            </a:extLst>
          </p:cNvPr>
          <p:cNvSpPr/>
          <p:nvPr/>
        </p:nvSpPr>
        <p:spPr>
          <a:xfrm>
            <a:off x="310243" y="2075466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Style (S):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Specifying the desired writing style aligns the LLM response.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7644-F7F5-C0FC-9480-CE7D42AEBEAC}"/>
              </a:ext>
            </a:extLst>
          </p:cNvPr>
          <p:cNvSpPr/>
          <p:nvPr/>
        </p:nvSpPr>
        <p:spPr>
          <a:xfrm>
            <a:off x="310243" y="2655325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Tone (T):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Setting the tone ensures the response resonates with the required sentiment.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4AD95-E945-FDBB-B404-CBFF53E766B4}"/>
              </a:ext>
            </a:extLst>
          </p:cNvPr>
          <p:cNvSpPr/>
          <p:nvPr/>
        </p:nvSpPr>
        <p:spPr>
          <a:xfrm>
            <a:off x="310243" y="3235184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Audience (A): 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Identifying the intended audience tailors the LLM’s response to be targeted to an audience.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86B684-ACF3-CC83-D92E-976EA8C2E6F1}"/>
              </a:ext>
            </a:extLst>
          </p:cNvPr>
          <p:cNvSpPr/>
          <p:nvPr/>
        </p:nvSpPr>
        <p:spPr>
          <a:xfrm>
            <a:off x="310243" y="3815041"/>
            <a:ext cx="8376558" cy="30777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/>
            <a:r>
              <a:rPr lang="en-US" b="1" i="0" dirty="0">
                <a:solidFill>
                  <a:srgbClr val="FAFAFF"/>
                </a:solidFill>
                <a:effectLst/>
                <a:latin typeface="source-serif-pro"/>
              </a:rPr>
              <a:t>Response (R):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 Providing the response format, like text or </a:t>
            </a:r>
            <a:r>
              <a:rPr lang="en-US" b="0" i="0" dirty="0" err="1">
                <a:solidFill>
                  <a:srgbClr val="FAFAFF"/>
                </a:solidFill>
                <a:effectLst/>
                <a:latin typeface="source-serif-pro"/>
              </a:rPr>
              <a:t>json</a:t>
            </a:r>
            <a:r>
              <a:rPr lang="en-US" b="0" i="0" dirty="0">
                <a:solidFill>
                  <a:srgbClr val="FAFAFF"/>
                </a:solidFill>
                <a:effectLst/>
                <a:latin typeface="source-serif-pro"/>
              </a:rPr>
              <a:t>, ensures the LLM outputs, and help 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0755818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C3C9-BED9-DAD0-7E33-48621F4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prompt with specific aspects.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E962D-81C9-B5DE-E764-6C5E3641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1650203"/>
            <a:ext cx="7772400" cy="2143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3A7A-CF18-7D35-6872-DEAB44E2457A}"/>
              </a:ext>
            </a:extLst>
          </p:cNvPr>
          <p:cNvSpPr txBox="1"/>
          <p:nvPr/>
        </p:nvSpPr>
        <p:spPr>
          <a:xfrm>
            <a:off x="302077" y="922564"/>
            <a:ext cx="407397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40FF"/>
                </a:solidFill>
              </a:rPr>
              <a:t>C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_costar_prompt.txt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40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656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A643-8B7E-75D6-028F-7479C8C4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citations…risky business!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5EAB-8680-586B-695B-8AECA866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36866"/>
            <a:ext cx="7772400" cy="32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34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3607</TotalTime>
  <Words>376</Words>
  <Application>Microsoft Macintosh PowerPoint</Application>
  <PresentationFormat>On-screen Show (16:9)</PresentationFormat>
  <Paragraphs>34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Helvetica</vt:lpstr>
      <vt:lpstr>Roboto</vt:lpstr>
      <vt:lpstr>Roboto Light</vt:lpstr>
      <vt:lpstr>source-serif-pro</vt:lpstr>
      <vt:lpstr>DataRobot – Presentation Master Dark</vt:lpstr>
      <vt:lpstr>Ask questions carefully when seeking answers.</vt:lpstr>
      <vt:lpstr>Basic Prompt – Use the R script to follow this format.</vt:lpstr>
      <vt:lpstr>In the script, add positive and negative examples to the prompt.</vt:lpstr>
      <vt:lpstr>Chain of thought prompting</vt:lpstr>
      <vt:lpstr>Contrastive Chain of thought</vt:lpstr>
      <vt:lpstr>PowerPoint Presentation</vt:lpstr>
      <vt:lpstr>COSTAR</vt:lpstr>
      <vt:lpstr>Longer prompt with specific aspects.</vt:lpstr>
      <vt:lpstr>Asking for citations…risky business!</vt:lpstr>
      <vt:lpstr>Asking for citations…risky business!</vt:lpstr>
      <vt:lpstr>LLMs are usually censored to avoid bias &amp; offensive content.  Jailbreak prompts exist to overcome censorship.</vt:lpstr>
      <vt:lpstr>PowerPoint Presentation</vt:lpstr>
      <vt:lpstr>Jailbreak</vt:lpstr>
      <vt:lpstr>Open up a basic jailbreak</vt:lpstr>
      <vt:lpstr>There are multiple jailbreak prompts, be aware people use them in production systems! Don’t do this.</vt:lpstr>
      <vt:lpstr>Thus, LLM security &amp; observability is an emerging business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15</cp:revision>
  <dcterms:modified xsi:type="dcterms:W3CDTF">2024-05-07T01:20:05Z</dcterms:modified>
</cp:coreProperties>
</file>